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1" r:id="rId3"/>
    <p:sldId id="272" r:id="rId4"/>
    <p:sldId id="273" r:id="rId5"/>
    <p:sldId id="274" r:id="rId6"/>
    <p:sldId id="275" r:id="rId7"/>
    <p:sldId id="257" r:id="rId8"/>
    <p:sldId id="263" r:id="rId9"/>
    <p:sldId id="286" r:id="rId10"/>
    <p:sldId id="265" r:id="rId11"/>
    <p:sldId id="278" r:id="rId12"/>
    <p:sldId id="279" r:id="rId13"/>
    <p:sldId id="280" r:id="rId14"/>
    <p:sldId id="281" r:id="rId15"/>
    <p:sldId id="282" r:id="rId16"/>
    <p:sldId id="268" r:id="rId17"/>
    <p:sldId id="259" r:id="rId18"/>
    <p:sldId id="288" r:id="rId19"/>
    <p:sldId id="283" r:id="rId20"/>
    <p:sldId id="284" r:id="rId21"/>
    <p:sldId id="285" r:id="rId22"/>
    <p:sldId id="269" r:id="rId23"/>
    <p:sldId id="277" r:id="rId24"/>
    <p:sldId id="276" r:id="rId25"/>
    <p:sldId id="289" r:id="rId26"/>
    <p:sldId id="290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94660"/>
  </p:normalViewPr>
  <p:slideViewPr>
    <p:cSldViewPr>
      <p:cViewPr varScale="1">
        <p:scale>
          <a:sx n="103" d="100"/>
          <a:sy n="103" d="100"/>
        </p:scale>
        <p:origin x="-18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pps.net\_Phd\Test\Statistics%206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pps.net\_Phd\Test\Statistics%206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pps.net\_Phd\Test\Statistics%206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anchor="ctr" anchorCtr="0"/>
          <a:lstStyle/>
          <a:p>
            <a:pPr>
              <a:defRPr/>
            </a:pPr>
            <a:r>
              <a:rPr lang="ru-RU"/>
              <a:t>Метрика</a:t>
            </a:r>
            <a:r>
              <a:rPr lang="ru-RU" baseline="0"/>
              <a:t> Минковского для изображения </a:t>
            </a:r>
            <a:r>
              <a:rPr lang="en-US" baseline="0"/>
              <a:t>Lena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Загрязненные</c:v>
          </c:tx>
          <c:marker>
            <c:symbol val="none"/>
          </c:marker>
          <c:cat>
            <c:numRef>
              <c:f>Statistics!$B$142:$B$151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Statistics!$G$142:$G$151</c:f>
              <c:numCache>
                <c:formatCode>General</c:formatCode>
                <c:ptCount val="10"/>
                <c:pt idx="0">
                  <c:v>265.58520378380098</c:v>
                </c:pt>
                <c:pt idx="1">
                  <c:v>287.16158940255502</c:v>
                </c:pt>
                <c:pt idx="2">
                  <c:v>299.80789506477402</c:v>
                </c:pt>
                <c:pt idx="3">
                  <c:v>310.10205163674499</c:v>
                </c:pt>
                <c:pt idx="4">
                  <c:v>317.25120113695601</c:v>
                </c:pt>
                <c:pt idx="5">
                  <c:v>323.97847799503398</c:v>
                </c:pt>
                <c:pt idx="6">
                  <c:v>329.31161096973398</c:v>
                </c:pt>
                <c:pt idx="7">
                  <c:v>334.60832250456099</c:v>
                </c:pt>
                <c:pt idx="8">
                  <c:v>338.70008941778099</c:v>
                </c:pt>
                <c:pt idx="9">
                  <c:v>342.64329423878598</c:v>
                </c:pt>
              </c:numCache>
            </c:numRef>
          </c:val>
          <c:smooth val="0"/>
        </c:ser>
        <c:ser>
          <c:idx val="0"/>
          <c:order val="1"/>
          <c:tx>
            <c:v>Восстановленные без маски</c:v>
          </c:tx>
          <c:marker>
            <c:symbol val="none"/>
          </c:marker>
          <c:cat>
            <c:numRef>
              <c:f>Statistics!$B$142:$B$151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Statistics!$J$142:$J$151</c:f>
              <c:numCache>
                <c:formatCode>General</c:formatCode>
                <c:ptCount val="10"/>
                <c:pt idx="0">
                  <c:v>206.076578658991</c:v>
                </c:pt>
                <c:pt idx="1">
                  <c:v>234.27439099003001</c:v>
                </c:pt>
                <c:pt idx="2">
                  <c:v>256.52612166557998</c:v>
                </c:pt>
                <c:pt idx="3">
                  <c:v>277.91114871065798</c:v>
                </c:pt>
                <c:pt idx="4">
                  <c:v>295.30034309938401</c:v>
                </c:pt>
                <c:pt idx="5">
                  <c:v>310.21044433804201</c:v>
                </c:pt>
                <c:pt idx="6">
                  <c:v>322.44796082314798</c:v>
                </c:pt>
                <c:pt idx="7">
                  <c:v>332.54083097215698</c:v>
                </c:pt>
                <c:pt idx="8">
                  <c:v>338.21940262743902</c:v>
                </c:pt>
                <c:pt idx="9">
                  <c:v>342.447442793243</c:v>
                </c:pt>
              </c:numCache>
            </c:numRef>
          </c:val>
          <c:smooth val="0"/>
        </c:ser>
        <c:ser>
          <c:idx val="3"/>
          <c:order val="2"/>
          <c:tx>
            <c:v>Востановленные с маской</c:v>
          </c:tx>
          <c:marker>
            <c:symbol val="none"/>
          </c:marker>
          <c:cat>
            <c:numRef>
              <c:f>Statistics!$B$142:$B$151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Statistics!$J$152:$J$161</c:f>
              <c:numCache>
                <c:formatCode>General</c:formatCode>
                <c:ptCount val="10"/>
                <c:pt idx="0">
                  <c:v>155.313069030051</c:v>
                </c:pt>
                <c:pt idx="1">
                  <c:v>165.41274638833301</c:v>
                </c:pt>
                <c:pt idx="2">
                  <c:v>173.13739675088701</c:v>
                </c:pt>
                <c:pt idx="3">
                  <c:v>180.409304923646</c:v>
                </c:pt>
                <c:pt idx="4">
                  <c:v>185.429658050554</c:v>
                </c:pt>
                <c:pt idx="5">
                  <c:v>189.09672300742699</c:v>
                </c:pt>
                <c:pt idx="6">
                  <c:v>196.821997985856</c:v>
                </c:pt>
                <c:pt idx="7">
                  <c:v>209.47315927150501</c:v>
                </c:pt>
                <c:pt idx="8">
                  <c:v>261.65060767217</c:v>
                </c:pt>
                <c:pt idx="9">
                  <c:v>342.861210446195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203136"/>
        <c:axId val="123573376"/>
      </c:lineChart>
      <c:catAx>
        <c:axId val="122203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ru-RU" sz="1200"/>
                  <a:t>Загрязнение</a:t>
                </a:r>
                <a:r>
                  <a:rPr lang="en-US" sz="1200"/>
                  <a:t>,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3573376"/>
        <c:crosses val="autoZero"/>
        <c:auto val="1"/>
        <c:lblAlgn val="ctr"/>
        <c:lblOffset val="100"/>
        <c:noMultiLvlLbl val="0"/>
      </c:catAx>
      <c:valAx>
        <c:axId val="1235733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l-GR" sz="1200">
                    <a:latin typeface="Calibri"/>
                  </a:rPr>
                  <a:t>ε</a:t>
                </a:r>
                <a:endParaRPr lang="en-US" sz="12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22031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anchor="ctr" anchorCtr="0"/>
          <a:lstStyle/>
          <a:p>
            <a:pPr>
              <a:defRPr/>
            </a:pPr>
            <a:r>
              <a:rPr lang="ru-RU"/>
              <a:t>Процентное улучшение изображения</a:t>
            </a:r>
            <a:r>
              <a:rPr lang="en-US"/>
              <a:t>, </a:t>
            </a:r>
            <a:r>
              <a:rPr lang="ru-RU"/>
              <a:t>восстановление</a:t>
            </a:r>
            <a:r>
              <a:rPr lang="ru-RU" baseline="0"/>
              <a:t> с маской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Statistics!$A$2</c:f>
              <c:strCache>
                <c:ptCount val="1"/>
                <c:pt idx="0">
                  <c:v>61465902orig.tif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Statistics!$M$12:$M$21</c:f>
              <c:numCache>
                <c:formatCode>General</c:formatCode>
                <c:ptCount val="10"/>
                <c:pt idx="0">
                  <c:v>44.835397411940981</c:v>
                </c:pt>
                <c:pt idx="1">
                  <c:v>44.210653230877909</c:v>
                </c:pt>
                <c:pt idx="2">
                  <c:v>44.216219389268737</c:v>
                </c:pt>
                <c:pt idx="3">
                  <c:v>43.861422088123724</c:v>
                </c:pt>
                <c:pt idx="4">
                  <c:v>43.622662438153306</c:v>
                </c:pt>
                <c:pt idx="5">
                  <c:v>42.58995712767905</c:v>
                </c:pt>
                <c:pt idx="6">
                  <c:v>42.908943356840936</c:v>
                </c:pt>
                <c:pt idx="7">
                  <c:v>39.28614744715496</c:v>
                </c:pt>
                <c:pt idx="8">
                  <c:v>22.980035454537777</c:v>
                </c:pt>
                <c:pt idx="9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Statistics!$A$22</c:f>
              <c:strCache>
                <c:ptCount val="1"/>
                <c:pt idx="0">
                  <c:v>airplane.tif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Statistics!$M$32:$M$41</c:f>
              <c:numCache>
                <c:formatCode>General</c:formatCode>
                <c:ptCount val="10"/>
                <c:pt idx="0">
                  <c:v>37.54178019067708</c:v>
                </c:pt>
                <c:pt idx="1">
                  <c:v>37.867203048924964</c:v>
                </c:pt>
                <c:pt idx="2">
                  <c:v>37.084099180502378</c:v>
                </c:pt>
                <c:pt idx="3">
                  <c:v>37.006168732332938</c:v>
                </c:pt>
                <c:pt idx="4">
                  <c:v>37.312035503114608</c:v>
                </c:pt>
                <c:pt idx="5">
                  <c:v>36.939372836933089</c:v>
                </c:pt>
                <c:pt idx="6">
                  <c:v>36.705091034147181</c:v>
                </c:pt>
                <c:pt idx="7">
                  <c:v>33.840192554818017</c:v>
                </c:pt>
                <c:pt idx="8">
                  <c:v>22.356297505951044</c:v>
                </c:pt>
                <c:pt idx="9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Statistics!$A$42</c:f>
              <c:strCache>
                <c:ptCount val="1"/>
                <c:pt idx="0">
                  <c:v>AvtoNomer.tif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Statistics!$M$52:$M$61</c:f>
              <c:numCache>
                <c:formatCode>General</c:formatCode>
                <c:ptCount val="10"/>
                <c:pt idx="0">
                  <c:v>23.141256803208535</c:v>
                </c:pt>
                <c:pt idx="1">
                  <c:v>23.004492797648293</c:v>
                </c:pt>
                <c:pt idx="2">
                  <c:v>22.844088587897541</c:v>
                </c:pt>
                <c:pt idx="3">
                  <c:v>22.397521921110339</c:v>
                </c:pt>
                <c:pt idx="4">
                  <c:v>22.570491175026355</c:v>
                </c:pt>
                <c:pt idx="5">
                  <c:v>21.412140473467993</c:v>
                </c:pt>
                <c:pt idx="6">
                  <c:v>20.828644294141849</c:v>
                </c:pt>
                <c:pt idx="7">
                  <c:v>19.643861331521133</c:v>
                </c:pt>
                <c:pt idx="8">
                  <c:v>13.926133348090847</c:v>
                </c:pt>
                <c:pt idx="9">
                  <c:v>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Statistics!$A$62</c:f>
              <c:strCache>
                <c:ptCount val="1"/>
                <c:pt idx="0">
                  <c:v>baboon.tif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Statistics!$M$72:$M$81</c:f>
              <c:numCache>
                <c:formatCode>General</c:formatCode>
                <c:ptCount val="10"/>
                <c:pt idx="0">
                  <c:v>33.908052287926715</c:v>
                </c:pt>
                <c:pt idx="1">
                  <c:v>32.92107294813389</c:v>
                </c:pt>
                <c:pt idx="2">
                  <c:v>33.112943189108613</c:v>
                </c:pt>
                <c:pt idx="3">
                  <c:v>34.31272780442572</c:v>
                </c:pt>
                <c:pt idx="4">
                  <c:v>33.377563861850057</c:v>
                </c:pt>
                <c:pt idx="5">
                  <c:v>33.777137023879334</c:v>
                </c:pt>
                <c:pt idx="6">
                  <c:v>32.90088653586038</c:v>
                </c:pt>
                <c:pt idx="7">
                  <c:v>30.356209537753262</c:v>
                </c:pt>
                <c:pt idx="8">
                  <c:v>20.528257834868683</c:v>
                </c:pt>
                <c:pt idx="9">
                  <c:v>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Statistics!$A$82</c:f>
              <c:strCache>
                <c:ptCount val="1"/>
                <c:pt idx="0">
                  <c:v>barbara.tif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Statistics!$M$92:$M$101</c:f>
              <c:numCache>
                <c:formatCode>General</c:formatCode>
                <c:ptCount val="10"/>
                <c:pt idx="0">
                  <c:v>30.974328451358488</c:v>
                </c:pt>
                <c:pt idx="1">
                  <c:v>28.738491546974895</c:v>
                </c:pt>
                <c:pt idx="2">
                  <c:v>29.09359469922159</c:v>
                </c:pt>
                <c:pt idx="3">
                  <c:v>29.273157237421696</c:v>
                </c:pt>
                <c:pt idx="4">
                  <c:v>29.249598133439669</c:v>
                </c:pt>
                <c:pt idx="5">
                  <c:v>29.419287140821982</c:v>
                </c:pt>
                <c:pt idx="6">
                  <c:v>29.105724217162425</c:v>
                </c:pt>
                <c:pt idx="7">
                  <c:v>27.79658720697693</c:v>
                </c:pt>
                <c:pt idx="8">
                  <c:v>19.789477922471484</c:v>
                </c:pt>
                <c:pt idx="9">
                  <c:v>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Statistics!$A$102</c:f>
              <c:strCache>
                <c:ptCount val="1"/>
                <c:pt idx="0">
                  <c:v>BoatsColor.tif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Statistics!$M$112:$M$121</c:f>
              <c:numCache>
                <c:formatCode>General</c:formatCode>
                <c:ptCount val="10"/>
                <c:pt idx="0">
                  <c:v>31.361845334138405</c:v>
                </c:pt>
                <c:pt idx="1">
                  <c:v>29.913023199841248</c:v>
                </c:pt>
                <c:pt idx="2">
                  <c:v>29.595451958417591</c:v>
                </c:pt>
                <c:pt idx="3">
                  <c:v>29.82003873630493</c:v>
                </c:pt>
                <c:pt idx="4">
                  <c:v>30.234672507463529</c:v>
                </c:pt>
                <c:pt idx="5">
                  <c:v>29.44164542840721</c:v>
                </c:pt>
                <c:pt idx="6">
                  <c:v>28.687555652004381</c:v>
                </c:pt>
                <c:pt idx="7">
                  <c:v>26.788801901024492</c:v>
                </c:pt>
                <c:pt idx="8">
                  <c:v>19.385559538229206</c:v>
                </c:pt>
                <c:pt idx="9">
                  <c:v>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Statistics!$A$122</c:f>
              <c:strCache>
                <c:ptCount val="1"/>
                <c:pt idx="0">
                  <c:v>goldhill.tif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Statistics!$M$132:$M$141</c:f>
              <c:numCache>
                <c:formatCode>General</c:formatCode>
                <c:ptCount val="10"/>
                <c:pt idx="0">
                  <c:v>37.302488312847565</c:v>
                </c:pt>
                <c:pt idx="1">
                  <c:v>36.344988896911097</c:v>
                </c:pt>
                <c:pt idx="2">
                  <c:v>37.381811648954276</c:v>
                </c:pt>
                <c:pt idx="3">
                  <c:v>36.846510121184863</c:v>
                </c:pt>
                <c:pt idx="4">
                  <c:v>37.125679423213541</c:v>
                </c:pt>
                <c:pt idx="5">
                  <c:v>35.765318463510965</c:v>
                </c:pt>
                <c:pt idx="6">
                  <c:v>35.387817998145032</c:v>
                </c:pt>
                <c:pt idx="7">
                  <c:v>32.634979769920911</c:v>
                </c:pt>
                <c:pt idx="8">
                  <c:v>21.7753466315597</c:v>
                </c:pt>
                <c:pt idx="9">
                  <c:v>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Statistics!$A$142</c:f>
              <c:strCache>
                <c:ptCount val="1"/>
                <c:pt idx="0">
                  <c:v>lena_std.tif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Statistics!$M$152:$M$161</c:f>
              <c:numCache>
                <c:formatCode>General</c:formatCode>
                <c:ptCount val="10"/>
                <c:pt idx="0">
                  <c:v>41.543305518284519</c:v>
                </c:pt>
                <c:pt idx="1">
                  <c:v>42.159568400267432</c:v>
                </c:pt>
                <c:pt idx="2">
                  <c:v>42.309913544213366</c:v>
                </c:pt>
                <c:pt idx="3">
                  <c:v>41.755120996455268</c:v>
                </c:pt>
                <c:pt idx="4">
                  <c:v>41.567537306557504</c:v>
                </c:pt>
                <c:pt idx="5">
                  <c:v>41.628905752012031</c:v>
                </c:pt>
                <c:pt idx="6">
                  <c:v>40.379165649556953</c:v>
                </c:pt>
                <c:pt idx="7">
                  <c:v>37.365854982066928</c:v>
                </c:pt>
                <c:pt idx="8">
                  <c:v>22.708677655571634</c:v>
                </c:pt>
                <c:pt idx="9">
                  <c:v>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Statistics!$A$162</c:f>
              <c:strCache>
                <c:ptCount val="1"/>
                <c:pt idx="0">
                  <c:v>mao_test.tif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Statistics!$M$172:$M$181</c:f>
              <c:numCache>
                <c:formatCode>General</c:formatCode>
                <c:ptCount val="10"/>
                <c:pt idx="0">
                  <c:v>28.527733712379586</c:v>
                </c:pt>
                <c:pt idx="1">
                  <c:v>27.9177565834093</c:v>
                </c:pt>
                <c:pt idx="2">
                  <c:v>26.988008944692027</c:v>
                </c:pt>
                <c:pt idx="3">
                  <c:v>25.875089239743144</c:v>
                </c:pt>
                <c:pt idx="4">
                  <c:v>24.905646499104858</c:v>
                </c:pt>
                <c:pt idx="5">
                  <c:v>24.462199464097637</c:v>
                </c:pt>
                <c:pt idx="6">
                  <c:v>23.683964437144855</c:v>
                </c:pt>
                <c:pt idx="7">
                  <c:v>20.758988186536683</c:v>
                </c:pt>
                <c:pt idx="8">
                  <c:v>16.013679066588956</c:v>
                </c:pt>
                <c:pt idx="9">
                  <c:v>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Statistics!$A$182</c:f>
              <c:strCache>
                <c:ptCount val="1"/>
                <c:pt idx="0">
                  <c:v>Nz2u9GgOjSU.tif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Statistics!$M$192:$M$201</c:f>
              <c:numCache>
                <c:formatCode>General</c:formatCode>
                <c:ptCount val="10"/>
                <c:pt idx="0">
                  <c:v>42.924995989658228</c:v>
                </c:pt>
                <c:pt idx="1">
                  <c:v>43.151638179770259</c:v>
                </c:pt>
                <c:pt idx="2">
                  <c:v>42.49178714549403</c:v>
                </c:pt>
                <c:pt idx="3">
                  <c:v>42.030654426079749</c:v>
                </c:pt>
                <c:pt idx="4">
                  <c:v>41.418454772158846</c:v>
                </c:pt>
                <c:pt idx="5">
                  <c:v>41.022478465403935</c:v>
                </c:pt>
                <c:pt idx="6">
                  <c:v>40.373733980755965</c:v>
                </c:pt>
                <c:pt idx="7">
                  <c:v>36.304582374162834</c:v>
                </c:pt>
                <c:pt idx="8">
                  <c:v>22.585045378314863</c:v>
                </c:pt>
                <c:pt idx="9">
                  <c:v>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Statistics!$A$202</c:f>
              <c:strCache>
                <c:ptCount val="1"/>
                <c:pt idx="0">
                  <c:v>pepper.tif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Statistics!$M$212:$M$221</c:f>
              <c:numCache>
                <c:formatCode>General</c:formatCode>
                <c:ptCount val="10"/>
                <c:pt idx="0">
                  <c:v>38.412786997975047</c:v>
                </c:pt>
                <c:pt idx="1">
                  <c:v>37.695475098353924</c:v>
                </c:pt>
                <c:pt idx="2">
                  <c:v>38.485919187890858</c:v>
                </c:pt>
                <c:pt idx="3">
                  <c:v>36.762985286937123</c:v>
                </c:pt>
                <c:pt idx="4">
                  <c:v>37.75249265399129</c:v>
                </c:pt>
                <c:pt idx="5">
                  <c:v>37.007660382448506</c:v>
                </c:pt>
                <c:pt idx="6">
                  <c:v>37.177324042827891</c:v>
                </c:pt>
                <c:pt idx="7">
                  <c:v>34.319333150156922</c:v>
                </c:pt>
                <c:pt idx="8">
                  <c:v>22.900871567238763</c:v>
                </c:pt>
                <c:pt idx="9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528512"/>
        <c:axId val="144530432"/>
      </c:lineChart>
      <c:catAx>
        <c:axId val="144528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ru-RU" sz="1200"/>
                  <a:t>Загрязнение</a:t>
                </a:r>
                <a:r>
                  <a:rPr lang="en-US" sz="1200"/>
                  <a:t>,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530432"/>
        <c:crosses val="autoZero"/>
        <c:auto val="1"/>
        <c:lblAlgn val="ctr"/>
        <c:lblOffset val="100"/>
        <c:noMultiLvlLbl val="0"/>
      </c:catAx>
      <c:valAx>
        <c:axId val="144530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ru-RU" sz="1200" dirty="0" smtClean="0"/>
                  <a:t>Улучшение </a:t>
                </a:r>
                <a:r>
                  <a:rPr lang="el-GR" sz="1200" b="1" i="0" u="none" strike="noStrike" baseline="0" dirty="0" smtClean="0">
                    <a:effectLst/>
                  </a:rPr>
                  <a:t>Δ</a:t>
                </a:r>
                <a:r>
                  <a:rPr lang="en-US" sz="1200" dirty="0" smtClean="0"/>
                  <a:t>,</a:t>
                </a:r>
                <a:r>
                  <a:rPr lang="en-US" sz="1200" baseline="0" dirty="0" smtClean="0"/>
                  <a:t> </a:t>
                </a:r>
                <a:r>
                  <a:rPr lang="en-US" sz="1200" baseline="0" dirty="0"/>
                  <a:t>%</a:t>
                </a:r>
                <a:endParaRPr lang="en-US" sz="12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5285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anchor="ctr" anchorCtr="0"/>
          <a:lstStyle/>
          <a:p>
            <a:pPr>
              <a:defRPr/>
            </a:pPr>
            <a:r>
              <a:rPr lang="ru-RU"/>
              <a:t>Процентное улучшение изображения</a:t>
            </a:r>
            <a:r>
              <a:rPr lang="en-US" sz="1800" b="1" i="0" u="none" strike="noStrike" baseline="0">
                <a:effectLst/>
              </a:rPr>
              <a:t>, </a:t>
            </a:r>
            <a:r>
              <a:rPr lang="ru-RU" sz="1800" b="1" i="0" u="none" strike="noStrike" baseline="0">
                <a:effectLst/>
              </a:rPr>
              <a:t>восстановление без маски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Statistics!$A$2</c:f>
              <c:strCache>
                <c:ptCount val="1"/>
                <c:pt idx="0">
                  <c:v>61465902orig.tif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Statistics!$M$2:$M$11</c:f>
              <c:numCache>
                <c:formatCode>General</c:formatCode>
                <c:ptCount val="10"/>
                <c:pt idx="0">
                  <c:v>35.473620143864217</c:v>
                </c:pt>
                <c:pt idx="1">
                  <c:v>34.520480271663217</c:v>
                </c:pt>
                <c:pt idx="2">
                  <c:v>26.139062606318671</c:v>
                </c:pt>
                <c:pt idx="3">
                  <c:v>20.854465935989506</c:v>
                </c:pt>
                <c:pt idx="4">
                  <c:v>13.718617465684678</c:v>
                </c:pt>
                <c:pt idx="5">
                  <c:v>7.964624163642001</c:v>
                </c:pt>
                <c:pt idx="6">
                  <c:v>4.0695197311590956</c:v>
                </c:pt>
                <c:pt idx="7">
                  <c:v>1.1440096849113144</c:v>
                </c:pt>
                <c:pt idx="8">
                  <c:v>0.31891966573041297</c:v>
                </c:pt>
                <c:pt idx="9">
                  <c:v>8.7514057493004421E-2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Statistics!$A$22</c:f>
              <c:strCache>
                <c:ptCount val="1"/>
                <c:pt idx="0">
                  <c:v>airplane.tif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Statistics!$M$22:$M$31</c:f>
              <c:numCache>
                <c:formatCode>General</c:formatCode>
                <c:ptCount val="10"/>
                <c:pt idx="0">
                  <c:v>28.768564987736365</c:v>
                </c:pt>
                <c:pt idx="1">
                  <c:v>26.776970354908961</c:v>
                </c:pt>
                <c:pt idx="2">
                  <c:v>23.018609233495013</c:v>
                </c:pt>
                <c:pt idx="3">
                  <c:v>18.148225253078166</c:v>
                </c:pt>
                <c:pt idx="4">
                  <c:v>13.678762924085389</c:v>
                </c:pt>
                <c:pt idx="5">
                  <c:v>8.5468957845452742</c:v>
                </c:pt>
                <c:pt idx="6">
                  <c:v>4.2734393009399438</c:v>
                </c:pt>
                <c:pt idx="7">
                  <c:v>1.4824385980427364</c:v>
                </c:pt>
                <c:pt idx="8">
                  <c:v>0.2091764711359112</c:v>
                </c:pt>
                <c:pt idx="9">
                  <c:v>-1.1875355601857759E-2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Statistics!$A$42</c:f>
              <c:strCache>
                <c:ptCount val="1"/>
                <c:pt idx="0">
                  <c:v>AvtoNomer.tif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Statistics!$M$42:$M$51</c:f>
              <c:numCache>
                <c:formatCode>General</c:formatCode>
                <c:ptCount val="10"/>
                <c:pt idx="0">
                  <c:v>3.6654138943448542</c:v>
                </c:pt>
                <c:pt idx="1">
                  <c:v>8.0354022436534329</c:v>
                </c:pt>
                <c:pt idx="2">
                  <c:v>9.9666481552853643</c:v>
                </c:pt>
                <c:pt idx="3">
                  <c:v>10.727330964483816</c:v>
                </c:pt>
                <c:pt idx="4">
                  <c:v>9.7752425286285742</c:v>
                </c:pt>
                <c:pt idx="5">
                  <c:v>7.4744060225643469</c:v>
                </c:pt>
                <c:pt idx="6">
                  <c:v>4.6215816470923414</c:v>
                </c:pt>
                <c:pt idx="7">
                  <c:v>1.650872714087785</c:v>
                </c:pt>
                <c:pt idx="8">
                  <c:v>0.25967906688272546</c:v>
                </c:pt>
                <c:pt idx="9">
                  <c:v>7.3343590853317672E-3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Statistics!$A$62</c:f>
              <c:strCache>
                <c:ptCount val="1"/>
                <c:pt idx="0">
                  <c:v>baboon.tif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Statistics!$M$62:$M$71</c:f>
              <c:numCache>
                <c:formatCode>General</c:formatCode>
                <c:ptCount val="10"/>
                <c:pt idx="0">
                  <c:v>7.7029503524044243</c:v>
                </c:pt>
                <c:pt idx="1">
                  <c:v>6.4697464545724195</c:v>
                </c:pt>
                <c:pt idx="2">
                  <c:v>4.7383509709212115</c:v>
                </c:pt>
                <c:pt idx="3">
                  <c:v>3.4271623085408378</c:v>
                </c:pt>
                <c:pt idx="4">
                  <c:v>2.2291430557618663</c:v>
                </c:pt>
                <c:pt idx="5">
                  <c:v>1.394067136586252</c:v>
                </c:pt>
                <c:pt idx="6">
                  <c:v>0.61429248715809237</c:v>
                </c:pt>
                <c:pt idx="7">
                  <c:v>0.2828197260432439</c:v>
                </c:pt>
                <c:pt idx="8">
                  <c:v>0.10760228736337532</c:v>
                </c:pt>
                <c:pt idx="9">
                  <c:v>6.8748660017794269E-2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Statistics!$A$82</c:f>
              <c:strCache>
                <c:ptCount val="1"/>
                <c:pt idx="0">
                  <c:v>barbara.tif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Statistics!$M$82:$M$91</c:f>
              <c:numCache>
                <c:formatCode>General</c:formatCode>
                <c:ptCount val="10"/>
                <c:pt idx="0">
                  <c:v>18.011781827675659</c:v>
                </c:pt>
                <c:pt idx="1">
                  <c:v>16.060808939367387</c:v>
                </c:pt>
                <c:pt idx="2">
                  <c:v>13.7589498622169</c:v>
                </c:pt>
                <c:pt idx="3">
                  <c:v>11.049332255846901</c:v>
                </c:pt>
                <c:pt idx="4">
                  <c:v>8.0839586683006406</c:v>
                </c:pt>
                <c:pt idx="5">
                  <c:v>4.9977670059337633</c:v>
                </c:pt>
                <c:pt idx="6">
                  <c:v>2.6718989723063689</c:v>
                </c:pt>
                <c:pt idx="7">
                  <c:v>1.1166478976302308</c:v>
                </c:pt>
                <c:pt idx="8">
                  <c:v>0.38704868173215329</c:v>
                </c:pt>
                <c:pt idx="9">
                  <c:v>0.27956817367448278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Statistics!$A$102</c:f>
              <c:strCache>
                <c:ptCount val="1"/>
                <c:pt idx="0">
                  <c:v>BoatsColor.tif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Statistics!$M$102:$M$111</c:f>
              <c:numCache>
                <c:formatCode>General</c:formatCode>
                <c:ptCount val="10"/>
                <c:pt idx="0">
                  <c:v>21.526174204847543</c:v>
                </c:pt>
                <c:pt idx="1">
                  <c:v>20.787619508412313</c:v>
                </c:pt>
                <c:pt idx="2">
                  <c:v>18.31241386544157</c:v>
                </c:pt>
                <c:pt idx="3">
                  <c:v>16.246200446493745</c:v>
                </c:pt>
                <c:pt idx="4">
                  <c:v>11.909282536797599</c:v>
                </c:pt>
                <c:pt idx="5">
                  <c:v>8.1760178992639769</c:v>
                </c:pt>
                <c:pt idx="6">
                  <c:v>4.4136658601690497</c:v>
                </c:pt>
                <c:pt idx="7">
                  <c:v>1.8708618192352247</c:v>
                </c:pt>
                <c:pt idx="8">
                  <c:v>0.55021772438746308</c:v>
                </c:pt>
                <c:pt idx="9">
                  <c:v>0.31205708065271542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Statistics!$A$122</c:f>
              <c:strCache>
                <c:ptCount val="1"/>
                <c:pt idx="0">
                  <c:v>goldhill.tif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Statistics!$M$122:$M$131</c:f>
              <c:numCache>
                <c:formatCode>General</c:formatCode>
                <c:ptCount val="10"/>
                <c:pt idx="0">
                  <c:v>24.741865667652078</c:v>
                </c:pt>
                <c:pt idx="1">
                  <c:v>21.352642710672438</c:v>
                </c:pt>
                <c:pt idx="2">
                  <c:v>16.996299163551427</c:v>
                </c:pt>
                <c:pt idx="3">
                  <c:v>13.018581021368833</c:v>
                </c:pt>
                <c:pt idx="4">
                  <c:v>9.1720315435120305</c:v>
                </c:pt>
                <c:pt idx="5">
                  <c:v>5.7105643198145337</c:v>
                </c:pt>
                <c:pt idx="6">
                  <c:v>2.8879324744450603</c:v>
                </c:pt>
                <c:pt idx="7">
                  <c:v>1.0275301130359928</c:v>
                </c:pt>
                <c:pt idx="8">
                  <c:v>0.23491894270731681</c:v>
                </c:pt>
                <c:pt idx="9">
                  <c:v>8.4050191290577267E-2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Statistics!$A$142</c:f>
              <c:strCache>
                <c:ptCount val="1"/>
                <c:pt idx="0">
                  <c:v>lena_std.tif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Statistics!$M$142:$M$151</c:f>
              <c:numCache>
                <c:formatCode>General</c:formatCode>
                <c:ptCount val="10"/>
                <c:pt idx="0">
                  <c:v>22.406604086744544</c:v>
                </c:pt>
                <c:pt idx="1">
                  <c:v>18.417225828342087</c:v>
                </c:pt>
                <c:pt idx="2">
                  <c:v>14.436502210804999</c:v>
                </c:pt>
                <c:pt idx="3">
                  <c:v>10.380744905162892</c:v>
                </c:pt>
                <c:pt idx="4">
                  <c:v>6.91907799211008</c:v>
                </c:pt>
                <c:pt idx="5">
                  <c:v>4.2496753926978492</c:v>
                </c:pt>
                <c:pt idx="6">
                  <c:v>2.0842417691785586</c:v>
                </c:pt>
                <c:pt idx="7">
                  <c:v>0.61788407321393635</c:v>
                </c:pt>
                <c:pt idx="8">
                  <c:v>0.14192106980788058</c:v>
                </c:pt>
                <c:pt idx="9">
                  <c:v>5.7158989782096041E-2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Statistics!$A$162</c:f>
              <c:strCache>
                <c:ptCount val="1"/>
                <c:pt idx="0">
                  <c:v>mao_test.tif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Statistics!$M$162:$M$171</c:f>
              <c:numCache>
                <c:formatCode>General</c:formatCode>
                <c:ptCount val="10"/>
                <c:pt idx="0">
                  <c:v>18.466049766263858</c:v>
                </c:pt>
                <c:pt idx="1">
                  <c:v>18.955888870642291</c:v>
                </c:pt>
                <c:pt idx="2">
                  <c:v>18.1858013833514</c:v>
                </c:pt>
                <c:pt idx="3">
                  <c:v>17.229294673156605</c:v>
                </c:pt>
                <c:pt idx="4">
                  <c:v>14.899063585985148</c:v>
                </c:pt>
                <c:pt idx="5">
                  <c:v>11.256160971765572</c:v>
                </c:pt>
                <c:pt idx="6">
                  <c:v>6.1682734888267827</c:v>
                </c:pt>
                <c:pt idx="7">
                  <c:v>2.5344615118343987</c:v>
                </c:pt>
                <c:pt idx="8">
                  <c:v>0.38881484576577968</c:v>
                </c:pt>
                <c:pt idx="9">
                  <c:v>8.9798587360247178E-2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Statistics!$A$182</c:f>
              <c:strCache>
                <c:ptCount val="1"/>
                <c:pt idx="0">
                  <c:v>Nz2u9GgOjSU.tif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Statistics!$M$182:$M$191</c:f>
              <c:numCache>
                <c:formatCode>General</c:formatCode>
                <c:ptCount val="10"/>
                <c:pt idx="0">
                  <c:v>17.076245089060542</c:v>
                </c:pt>
                <c:pt idx="1">
                  <c:v>17.414331746063695</c:v>
                </c:pt>
                <c:pt idx="2">
                  <c:v>15.488686310601384</c:v>
                </c:pt>
                <c:pt idx="3">
                  <c:v>12.609932580104454</c:v>
                </c:pt>
                <c:pt idx="4">
                  <c:v>9.1030501444408767</c:v>
                </c:pt>
                <c:pt idx="5">
                  <c:v>5.7038845773533744</c:v>
                </c:pt>
                <c:pt idx="6">
                  <c:v>2.8469222596934594</c:v>
                </c:pt>
                <c:pt idx="7">
                  <c:v>1.028973737568935</c:v>
                </c:pt>
                <c:pt idx="8">
                  <c:v>0.19035856073411833</c:v>
                </c:pt>
                <c:pt idx="9">
                  <c:v>2.5894030211983787E-2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Statistics!$A$202</c:f>
              <c:strCache>
                <c:ptCount val="1"/>
                <c:pt idx="0">
                  <c:v>pepper.tif</c:v>
                </c:pt>
              </c:strCache>
            </c:strRef>
          </c:tx>
          <c:marker>
            <c:symbol val="none"/>
          </c:marker>
          <c:cat>
            <c:numRef>
              <c:f>Statistics!$B$2:$B$11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Statistics!$M$202:$M$211</c:f>
              <c:numCache>
                <c:formatCode>General</c:formatCode>
                <c:ptCount val="10"/>
                <c:pt idx="0">
                  <c:v>18.220320038814137</c:v>
                </c:pt>
                <c:pt idx="1">
                  <c:v>15.856911907572456</c:v>
                </c:pt>
                <c:pt idx="2">
                  <c:v>12.808578363551028</c:v>
                </c:pt>
                <c:pt idx="3">
                  <c:v>9.4209021763182825</c:v>
                </c:pt>
                <c:pt idx="4">
                  <c:v>6.2532305807365569</c:v>
                </c:pt>
                <c:pt idx="5">
                  <c:v>3.7242002949085009</c:v>
                </c:pt>
                <c:pt idx="6">
                  <c:v>1.7416701146040663</c:v>
                </c:pt>
                <c:pt idx="7">
                  <c:v>0.5325258780259492</c:v>
                </c:pt>
                <c:pt idx="8">
                  <c:v>8.6183028218793215E-2</c:v>
                </c:pt>
                <c:pt idx="9">
                  <c:v>3.6798516938276599E-2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753600"/>
        <c:axId val="125246080"/>
      </c:lineChart>
      <c:catAx>
        <c:axId val="123753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ru-RU" sz="1200"/>
                  <a:t>Загрязнение</a:t>
                </a:r>
                <a:r>
                  <a:rPr lang="en-US" sz="1200"/>
                  <a:t>,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5246080"/>
        <c:crosses val="autoZero"/>
        <c:auto val="1"/>
        <c:lblAlgn val="ctr"/>
        <c:lblOffset val="100"/>
        <c:noMultiLvlLbl val="0"/>
      </c:catAx>
      <c:valAx>
        <c:axId val="125246080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ru-RU" sz="1200" dirty="0" smtClean="0"/>
                  <a:t>Улучшение </a:t>
                </a:r>
                <a:r>
                  <a:rPr lang="el-GR" sz="1200" b="1" i="0" u="none" strike="noStrike" baseline="0" dirty="0" smtClean="0">
                    <a:effectLst/>
                  </a:rPr>
                  <a:t>Δ</a:t>
                </a:r>
                <a:r>
                  <a:rPr lang="en-US" sz="1200" dirty="0" smtClean="0"/>
                  <a:t>,</a:t>
                </a:r>
                <a:r>
                  <a:rPr lang="en-US" sz="1200" baseline="0" dirty="0" smtClean="0"/>
                  <a:t> </a:t>
                </a:r>
                <a:r>
                  <a:rPr lang="en-US" sz="1200" baseline="0" dirty="0"/>
                  <a:t>%</a:t>
                </a:r>
                <a:endParaRPr lang="en-US" sz="12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375360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A914C-0E00-4125-9845-DA03D8BEBE72}" type="datetimeFigureOut">
              <a:rPr lang="ru-RU" smtClean="0"/>
              <a:t>07.03.2014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15F31-4C43-4438-8FBE-BDCC9C0DE9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870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7A0-6345-4307-899F-6DDF0B0775D7}" type="datetime1">
              <a:rPr lang="ru-RU" smtClean="0"/>
              <a:t>07.03.2014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FAAA1-7BC5-427C-AF02-44A8F0A4E304}" type="datetime1">
              <a:rPr lang="ru-RU" smtClean="0"/>
              <a:t>07.03.2014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71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4E71-FB57-4E3B-B842-CDB6437E45C5}" type="datetime1">
              <a:rPr lang="ru-RU" smtClean="0"/>
              <a:t>07.03.2014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63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8032-FE73-42F5-802A-24C0E7C69604}" type="datetime1">
              <a:rPr lang="ru-RU" smtClean="0"/>
              <a:t>07.03.2014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22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6019C-BF83-433C-8BA0-1BE31FAEBE55}" type="datetime1">
              <a:rPr lang="ru-RU" smtClean="0"/>
              <a:t>07.03.2014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67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60B-4943-4CB8-88A0-CABB7FEA8D44}" type="datetime1">
              <a:rPr lang="ru-RU" smtClean="0"/>
              <a:t>07.03.2014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49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15B4-9225-4A98-8E70-A246AC1376E0}" type="datetime1">
              <a:rPr lang="ru-RU" smtClean="0"/>
              <a:t>07.03.2014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30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1FD4-EC3F-4C7C-A9E9-34BF67B78673}" type="datetime1">
              <a:rPr lang="ru-RU" smtClean="0"/>
              <a:t>07.03.2014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37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30F8A-FEF7-4EC6-B732-6C470B7F88AA}" type="datetime1">
              <a:rPr lang="ru-RU" smtClean="0"/>
              <a:t>07.03.2014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1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E746-C073-4353-900C-EFBFC1B5A52E}" type="datetime1">
              <a:rPr lang="ru-RU" smtClean="0"/>
              <a:t>07.03.2014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63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E39E-1234-46A4-95A9-2C1EA21EF337}" type="datetime1">
              <a:rPr lang="ru-RU" smtClean="0"/>
              <a:t>07.03.2014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86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9C85A-8317-44D4-9C0B-F7028E44650E}" type="datetime1">
              <a:rPr lang="ru-RU" smtClean="0"/>
              <a:t>07.03.2014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5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56793"/>
            <a:ext cx="7772400" cy="20436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Использование алгоритмов </a:t>
            </a:r>
            <a:r>
              <a:rPr lang="ru-RU" dirty="0" smtClean="0"/>
              <a:t>принятия </a:t>
            </a:r>
            <a:r>
              <a:rPr lang="ru-RU" dirty="0" smtClean="0"/>
              <a:t>решений</a:t>
            </a:r>
            <a:r>
              <a:rPr lang="en-US" dirty="0" smtClean="0"/>
              <a:t> </a:t>
            </a:r>
            <a:r>
              <a:rPr lang="ru-RU" dirty="0" smtClean="0"/>
              <a:t>для восстановления поврежденных изображений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4149080"/>
            <a:ext cx="7128792" cy="1489720"/>
          </a:xfrm>
        </p:spPr>
        <p:txBody>
          <a:bodyPr>
            <a:normAutofit/>
          </a:bodyPr>
          <a:lstStyle/>
          <a:p>
            <a:pPr algn="r"/>
            <a:r>
              <a:rPr lang="ru-RU" sz="2400" dirty="0" smtClean="0">
                <a:solidFill>
                  <a:schemeClr val="tx1"/>
                </a:solidFill>
              </a:rPr>
              <a:t>Выполнил: Селиверстов </a:t>
            </a:r>
            <a:r>
              <a:rPr lang="ru-RU" sz="2400" dirty="0" smtClean="0">
                <a:solidFill>
                  <a:schemeClr val="tx1"/>
                </a:solidFill>
              </a:rPr>
              <a:t>С.А</a:t>
            </a:r>
            <a:r>
              <a:rPr lang="ru-RU" sz="2400" dirty="0" smtClean="0">
                <a:solidFill>
                  <a:schemeClr val="tx1"/>
                </a:solidFill>
              </a:rPr>
              <a:t>.</a:t>
            </a:r>
          </a:p>
          <a:p>
            <a:pPr algn="r"/>
            <a:r>
              <a:rPr lang="ru-RU" sz="2400" dirty="0" smtClean="0">
                <a:solidFill>
                  <a:schemeClr val="tx1"/>
                </a:solidFill>
              </a:rPr>
              <a:t>Научный руководитель: Белим С.В.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9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Lena.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" y="1179418"/>
            <a:ext cx="4409822" cy="4409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9418"/>
            <a:ext cx="4409822" cy="44098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886" y="5877272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Испорченное изображение.</a:t>
            </a:r>
          </a:p>
          <a:p>
            <a:pPr algn="ctr"/>
            <a:r>
              <a:rPr lang="ru-RU" dirty="0" smtClean="0"/>
              <a:t>Процент загрязнения – 10%.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5877271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Восстановленное изображение с помощью маски.</a:t>
            </a:r>
            <a:endParaRPr lang="ru-RU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6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Lena.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" y="1179418"/>
            <a:ext cx="4409822" cy="4409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9418"/>
            <a:ext cx="4409822" cy="44098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886" y="5877272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Испорченное изображение.</a:t>
            </a:r>
          </a:p>
          <a:p>
            <a:pPr algn="ctr"/>
            <a:r>
              <a:rPr lang="ru-RU" dirty="0" smtClean="0"/>
              <a:t>Процент загрязнения – 50%.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5877271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Восстановленное изображение с помощью маски.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3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Lena.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" y="1179418"/>
            <a:ext cx="4409822" cy="4409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9418"/>
            <a:ext cx="4409822" cy="44098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886" y="5877272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Испорченное изображение.</a:t>
            </a:r>
          </a:p>
          <a:p>
            <a:pPr algn="ctr"/>
            <a:r>
              <a:rPr lang="ru-RU" dirty="0" smtClean="0"/>
              <a:t>Процент загрязнения – 90%.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5877271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Восстановленное изображение с помощью маски.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9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</a:t>
            </a:r>
            <a:r>
              <a:rPr lang="en-US" dirty="0" err="1" smtClean="0"/>
              <a:t>GoldHill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" y="1620400"/>
            <a:ext cx="4409822" cy="3527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20400"/>
            <a:ext cx="4409822" cy="35278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886" y="5877272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Испорченное изображение.</a:t>
            </a:r>
          </a:p>
          <a:p>
            <a:pPr algn="ctr"/>
            <a:r>
              <a:rPr lang="ru-RU" dirty="0" smtClean="0"/>
              <a:t>Процент загрязнения – 10%.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5877271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Восстановленное изображение с помощью маски.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1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</a:t>
            </a:r>
            <a:r>
              <a:rPr lang="en-US" dirty="0" err="1"/>
              <a:t>GoldHill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" y="1620400"/>
            <a:ext cx="4409822" cy="3527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20400"/>
            <a:ext cx="4409822" cy="35278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886" y="5877272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Испорченное изображение.</a:t>
            </a:r>
          </a:p>
          <a:p>
            <a:pPr algn="ctr"/>
            <a:r>
              <a:rPr lang="ru-RU" dirty="0" smtClean="0"/>
              <a:t>Процент загрязнения – 50%.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5877271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Восстановленное изображение с помощью маски.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34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</a:t>
            </a:r>
            <a:r>
              <a:rPr lang="en-US" dirty="0" err="1"/>
              <a:t>GoldHill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" y="1620400"/>
            <a:ext cx="4409822" cy="3527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20400"/>
            <a:ext cx="4409822" cy="35278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886" y="5877272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Испорченное изображение.</a:t>
            </a:r>
          </a:p>
          <a:p>
            <a:pPr algn="ctr"/>
            <a:r>
              <a:rPr lang="ru-RU" dirty="0" smtClean="0"/>
              <a:t>Процент загрязнения – 90%.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5877271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Восстановленное изображение с помощью маски.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79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Метрики сравнения изображений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39552" y="1124744"/>
                <a:ext cx="8136904" cy="581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Метрика </a:t>
                </a:r>
                <a:r>
                  <a:rPr lang="ru-RU" dirty="0" err="1" smtClean="0"/>
                  <a:t>Минковского</a:t>
                </a:r>
                <a:r>
                  <a:rPr lang="ru-RU" dirty="0" smtClean="0"/>
                  <a:t> (</a:t>
                </a:r>
                <a:r>
                  <a:rPr lang="en-US" dirty="0" smtClean="0"/>
                  <a:t>MM</a:t>
                </a:r>
                <a:r>
                  <a:rPr lang="ru-RU" dirty="0" smtClean="0"/>
                  <a:t>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pt-BR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pt-BR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  <m:r>
                                        <a:rPr lang="en-US" i="1" baseline="3000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pt-BR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𝐶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i="1">
                                              <a:latin typeface="Cambria Math"/>
                                              <a:ea typeface="Cambria Math"/>
                                            </a:rPr>
                                            <m:t>𝛾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pt-BR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 smtClean="0">
                                      <a:latin typeface="Cambria Math"/>
                                      <a:ea typeface="Cambria Math"/>
                                    </a:rPr>
                                    <m:t>𝛾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ru-RU" dirty="0"/>
                  <a:t>Среднеквадратическая ошибка (</a:t>
                </a:r>
                <a:r>
                  <a:rPr lang="en-US" dirty="0"/>
                  <a:t>MSE</a:t>
                </a:r>
                <a:r>
                  <a:rPr lang="en-US" dirty="0" smtClean="0"/>
                  <a:t>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i="1" baseline="3000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ru-RU" dirty="0" smtClean="0"/>
                  <a:t>Метрика </a:t>
                </a:r>
                <a:r>
                  <a:rPr lang="ru-RU" dirty="0"/>
                  <a:t>разницы с соседями (DON</a:t>
                </a:r>
                <a:r>
                  <a:rPr lang="ru-RU" dirty="0" smtClean="0"/>
                  <a:t>)</a:t>
                </a:r>
                <a:r>
                  <a:rPr lang="en-US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/2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b="0" i="1" baseline="30000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b="0" i="1" baseline="30000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baseline="-25000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b="0" i="1" baseline="-25000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b="0" i="1" baseline="-25000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𝐶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 baseline="-2500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i="1" baseline="-2500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 baseline="-2500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𝐶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136904" cy="5813899"/>
              </a:xfrm>
              <a:prstGeom prst="rect">
                <a:avLst/>
              </a:prstGeom>
              <a:blipFill rotWithShape="1">
                <a:blip r:embed="rId2"/>
                <a:stretch>
                  <a:fillRect l="-675" t="-5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 title="Lena, without mask"/>
          <p:cNvGraphicFramePr>
            <a:graphicFrameLocks noGrp="1"/>
          </p:cNvGraphicFramePr>
          <p:nvPr>
            <p:ph idx="1"/>
          </p:nvPr>
        </p:nvGraphicFramePr>
        <p:xfrm>
          <a:off x="457200" y="476250"/>
          <a:ext cx="8229600" cy="590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15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битых пикселей.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69" y="3385249"/>
            <a:ext cx="1986766" cy="19724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03" y="3385249"/>
            <a:ext cx="1986766" cy="1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2776"/>
            <a:ext cx="1986766" cy="1972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50" y="1413820"/>
            <a:ext cx="1985714" cy="19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1986766" cy="1972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93" y="1413820"/>
            <a:ext cx="1986766" cy="197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719" y="3386293"/>
            <a:ext cx="1986240" cy="1971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5805264"/>
            <a:ext cx="198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Область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638903" y="5805264"/>
            <a:ext cx="396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Граница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606719" y="5805264"/>
            <a:ext cx="198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Линия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6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Lena.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" y="1179418"/>
            <a:ext cx="4409822" cy="4409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9418"/>
            <a:ext cx="4409822" cy="44098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886" y="5877272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Испорченное изображение.</a:t>
            </a:r>
          </a:p>
          <a:p>
            <a:pPr algn="ctr"/>
            <a:r>
              <a:rPr lang="ru-RU" dirty="0" smtClean="0"/>
              <a:t>Процент загрязнения – 10%.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5877271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Восстановленное изображение без помощи маски.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7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04656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Цель: </a:t>
            </a:r>
            <a:r>
              <a:rPr lang="ru-RU" dirty="0" smtClean="0"/>
              <a:t>Разработка методов восстановления изображений со случайным шумом.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 smtClean="0"/>
              <a:t>Задачи: </a:t>
            </a:r>
          </a:p>
          <a:p>
            <a:pPr>
              <a:buFontTx/>
              <a:buChar char="-"/>
            </a:pPr>
            <a:r>
              <a:rPr lang="ru-RU" dirty="0" smtClean="0"/>
              <a:t>Разработка методики восстановления по маске битых пикселей;</a:t>
            </a:r>
          </a:p>
          <a:p>
            <a:pPr>
              <a:buFontTx/>
              <a:buChar char="-"/>
            </a:pPr>
            <a:r>
              <a:rPr lang="ru-RU" dirty="0" smtClean="0"/>
              <a:t>Разработка алгоритма поиска битых пикселей;</a:t>
            </a:r>
          </a:p>
          <a:p>
            <a:pPr>
              <a:buFontTx/>
              <a:buChar char="-"/>
            </a:pPr>
            <a:r>
              <a:rPr lang="ru-RU" dirty="0" smtClean="0"/>
              <a:t>Разработка программного комплекса.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4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Lena.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" y="1179418"/>
            <a:ext cx="4409822" cy="4409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9418"/>
            <a:ext cx="4409822" cy="44098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886" y="5877272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Испорченное изображение.</a:t>
            </a:r>
          </a:p>
          <a:p>
            <a:pPr algn="ctr"/>
            <a:r>
              <a:rPr lang="ru-RU" dirty="0" smtClean="0"/>
              <a:t>Процент загрязнения – </a:t>
            </a:r>
            <a:r>
              <a:rPr lang="en-US" dirty="0" smtClean="0"/>
              <a:t>5</a:t>
            </a:r>
            <a:r>
              <a:rPr lang="ru-RU" dirty="0" smtClean="0"/>
              <a:t>0%.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5877271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Восстановленное изображение без помощи маски.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28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Lena.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" y="1179418"/>
            <a:ext cx="4409822" cy="4409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9418"/>
            <a:ext cx="4409822" cy="44098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886" y="5877272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Испорченное изображение.</a:t>
            </a:r>
          </a:p>
          <a:p>
            <a:pPr algn="ctr"/>
            <a:r>
              <a:rPr lang="ru-RU" dirty="0" smtClean="0"/>
              <a:t>Процент загрязнения – </a:t>
            </a:r>
            <a:r>
              <a:rPr lang="en-US" dirty="0" smtClean="0"/>
              <a:t>9</a:t>
            </a:r>
            <a:r>
              <a:rPr lang="ru-RU" dirty="0" smtClean="0"/>
              <a:t>0%.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5877271"/>
            <a:ext cx="440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Восстановленное изображение без помощи маски.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8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Процентное улучшение изображения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12021" y="2938589"/>
                <a:ext cx="8136904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ru-RU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ru-RU" sz="2800" b="0" i="1" baseline="-25000" smtClean="0">
                              <a:latin typeface="Cambria Math"/>
                              <a:ea typeface="Cambria Math"/>
                            </a:rPr>
                            <m:t>испорченного</m:t>
                          </m:r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ru-RU" sz="2800" b="0" i="1" baseline="-25000" smtClean="0">
                              <a:latin typeface="Cambria Math"/>
                              <a:ea typeface="Cambria Math"/>
                            </a:rPr>
                            <m:t>восстановленного</m:t>
                          </m:r>
                        </m:num>
                        <m:den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ru-RU" sz="2800" b="0" i="1" baseline="-25000" smtClean="0">
                              <a:latin typeface="Cambria Math"/>
                              <a:ea typeface="Cambria Math"/>
                            </a:rPr>
                            <m:t>испорченного</m:t>
                          </m:r>
                        </m:den>
                      </m:f>
                      <m:r>
                        <a:rPr lang="ru-RU" sz="2800" b="0" i="1" smtClean="0">
                          <a:latin typeface="Cambria Math"/>
                          <a:ea typeface="Cambria Math"/>
                        </a:rPr>
                        <m:t>∗100%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21" y="2938589"/>
                <a:ext cx="8136904" cy="877741"/>
              </a:xfrm>
              <a:prstGeom prst="rect">
                <a:avLst/>
              </a:prstGeom>
              <a:blipFill rotWithShape="1">
                <a:blip r:embed="rId2"/>
                <a:stretch>
                  <a:fillRect b="-3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4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840699"/>
              </p:ext>
            </p:extLst>
          </p:nvPr>
        </p:nvGraphicFramePr>
        <p:xfrm>
          <a:off x="457200" y="476250"/>
          <a:ext cx="8229600" cy="590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0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322460"/>
              </p:ext>
            </p:extLst>
          </p:nvPr>
        </p:nvGraphicFramePr>
        <p:xfrm>
          <a:off x="457200" y="476250"/>
          <a:ext cx="8229600" cy="590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0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31654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Алгоритм восстановления изображений на основе методов принятия решений дает отличный результат с использованием маски битых пикселей.</a:t>
            </a:r>
          </a:p>
          <a:p>
            <a:endParaRPr lang="ru-RU" sz="2400" dirty="0" smtClean="0"/>
          </a:p>
          <a:p>
            <a:r>
              <a:rPr lang="ru-RU" sz="2400" dirty="0" smtClean="0"/>
              <a:t>Без использования маски дает неплохой результат на изображениях с зашумлением до 30%.</a:t>
            </a:r>
            <a:endParaRPr lang="ru-R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7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04867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7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Методика восстановления.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Шаг 0. У нас имеется изображение и маска битых пикселей;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Шаг 1. Для каждого битого пикселя</a:t>
            </a:r>
          </a:p>
          <a:p>
            <a:pPr marL="0" indent="0">
              <a:buNone/>
            </a:pPr>
            <a:r>
              <a:rPr lang="ru-RU" sz="2400" dirty="0" smtClean="0"/>
              <a:t>берется область размером 5х5</a:t>
            </a:r>
          </a:p>
          <a:p>
            <a:pPr marL="0" indent="0">
              <a:buNone/>
            </a:pPr>
            <a:r>
              <a:rPr lang="ru-RU" sz="2400" dirty="0" smtClean="0"/>
              <a:t>и делается выборка не битых «соседей»;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Шаг 2. Базируясь на статистической</a:t>
            </a:r>
          </a:p>
          <a:p>
            <a:pPr marL="0" indent="0">
              <a:buNone/>
            </a:pPr>
            <a:r>
              <a:rPr lang="ru-RU" sz="2400" dirty="0" smtClean="0"/>
              <a:t>матрице сравнений методов, выбирается</a:t>
            </a:r>
          </a:p>
          <a:p>
            <a:pPr marL="0" indent="0">
              <a:buNone/>
            </a:pPr>
            <a:r>
              <a:rPr lang="ru-RU" sz="2400" dirty="0" smtClean="0"/>
              <a:t>наилучший для восстановления.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492896"/>
            <a:ext cx="2333280" cy="230550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38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восстановления.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900" dirty="0" smtClean="0"/>
              <a:t>Первый из списка.</a:t>
            </a:r>
          </a:p>
          <a:p>
            <a:r>
              <a:rPr lang="ru-RU" sz="2900" dirty="0"/>
              <a:t>Максимальный из </a:t>
            </a:r>
            <a:r>
              <a:rPr lang="ru-RU" sz="2900" dirty="0" smtClean="0"/>
              <a:t>списка.</a:t>
            </a:r>
            <a:endParaRPr lang="ru-RU" sz="2900" dirty="0"/>
          </a:p>
          <a:p>
            <a:r>
              <a:rPr lang="ru-RU" sz="2900" dirty="0" smtClean="0"/>
              <a:t>Минимальный из списка.</a:t>
            </a:r>
            <a:endParaRPr lang="en-US" sz="2900" dirty="0" smtClean="0"/>
          </a:p>
          <a:p>
            <a:r>
              <a:rPr lang="ru-RU" sz="2900" dirty="0" smtClean="0"/>
              <a:t>Медиана.</a:t>
            </a:r>
          </a:p>
          <a:p>
            <a:r>
              <a:rPr lang="ru-RU" sz="2900" dirty="0" smtClean="0"/>
              <a:t>Среднее арифметическое значение по каналам.</a:t>
            </a:r>
          </a:p>
          <a:p>
            <a:r>
              <a:rPr lang="ru-RU" sz="2900" dirty="0" smtClean="0"/>
              <a:t>Среднее квадратичное значение по каналам.</a:t>
            </a:r>
            <a:endParaRPr lang="ru-RU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5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Заполнение матрицы сравнений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 smtClean="0"/>
                  <a:t>Шаг 1. Восстанавливаем изображение каждым из методов и находим сумму евклидовых расстояний: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𝑑</m:t>
                    </m:r>
                    <m:r>
                      <a:rPr lang="en-US" sz="2000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sz="2000" b="0" i="1" baseline="-25000" smtClean="0">
                                <a:latin typeface="Cambria Math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𝐶𝑟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/>
                      </a:rPr>
                      <m:t>,</m:t>
                    </m:r>
                  </m:oMath>
                </a14:m>
                <a:endParaRPr lang="en-US" sz="2000" b="0" dirty="0" smtClean="0"/>
              </a:p>
              <a:p>
                <a:pPr marL="0" indent="0">
                  <a:buNone/>
                </a:pPr>
                <a:r>
                  <a:rPr lang="ru-RU" sz="2000" dirty="0" smtClean="0"/>
                  <a:t>где:	С</a:t>
                </a:r>
                <a:r>
                  <a:rPr lang="en-US" sz="2000" baseline="-25000" dirty="0" smtClean="0"/>
                  <a:t>o</a:t>
                </a:r>
                <a:r>
                  <a:rPr lang="en-US" sz="2000" dirty="0" smtClean="0"/>
                  <a:t>(</a:t>
                </a:r>
                <a:r>
                  <a:rPr lang="en-US" sz="2000" dirty="0" err="1"/>
                  <a:t>i</a:t>
                </a:r>
                <a:r>
                  <a:rPr lang="en-US" sz="2000" dirty="0" err="1" smtClean="0"/>
                  <a:t>,j</a:t>
                </a:r>
                <a:r>
                  <a:rPr lang="en-US" sz="2000" dirty="0" smtClean="0"/>
                  <a:t>) – </a:t>
                </a:r>
                <a:r>
                  <a:rPr lang="ru-RU" sz="2000" dirty="0" smtClean="0"/>
                  <a:t>пиксель оригинального изображения</a:t>
                </a:r>
              </a:p>
              <a:p>
                <a:pPr marL="0" indent="0">
                  <a:buNone/>
                </a:pPr>
                <a:r>
                  <a:rPr lang="ru-RU" sz="2000" dirty="0" smtClean="0"/>
                  <a:t>	С</a:t>
                </a:r>
                <a:r>
                  <a:rPr lang="en-US" sz="2000" baseline="-25000" dirty="0"/>
                  <a:t>r</a:t>
                </a:r>
                <a:r>
                  <a:rPr lang="en-US" sz="2000" dirty="0" smtClean="0"/>
                  <a:t>(</a:t>
                </a:r>
                <a:r>
                  <a:rPr lang="en-US" sz="2000" dirty="0" err="1" smtClean="0"/>
                  <a:t>i,j</a:t>
                </a:r>
                <a:r>
                  <a:rPr lang="en-US" sz="2000" dirty="0"/>
                  <a:t>) – </a:t>
                </a:r>
                <a:r>
                  <a:rPr lang="ru-RU" sz="2000" dirty="0"/>
                  <a:t>пиксель </a:t>
                </a:r>
                <a:r>
                  <a:rPr lang="ru-RU" sz="2000" dirty="0" smtClean="0"/>
                  <a:t>восстановленного изображения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 smtClean="0"/>
                  <a:t>Шаг 2. Заполняем таблицу размером 6х6 полученными данными по диагонали.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 smtClean="0"/>
                  <a:t>Шаг 3. Приводим таблицу к виду:</a:t>
                </a:r>
                <a:endParaRPr lang="ru-RU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3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861048"/>
            <a:ext cx="272409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Критерии.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69" y="3385249"/>
            <a:ext cx="1986766" cy="19724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03" y="3385249"/>
            <a:ext cx="1986766" cy="1972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2776"/>
            <a:ext cx="1986766" cy="197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50" y="1413820"/>
            <a:ext cx="1985715" cy="19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1986766" cy="1972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93" y="1413820"/>
            <a:ext cx="1986766" cy="1972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719" y="3386293"/>
            <a:ext cx="1986240" cy="19719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5805264"/>
            <a:ext cx="198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Область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638903" y="5805264"/>
            <a:ext cx="396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Граница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606719" y="5805264"/>
            <a:ext cx="198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Линия</a:t>
            </a:r>
            <a:endParaRPr lang="ru-RU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66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Алгоритм принятия решений</a:t>
            </a:r>
            <a:endParaRPr lang="ru-RU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31981"/>
              </p:ext>
            </p:extLst>
          </p:nvPr>
        </p:nvGraphicFramePr>
        <p:xfrm>
          <a:off x="179511" y="1124744"/>
          <a:ext cx="8854341" cy="468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Visio" r:id="rId3" imgW="6546723" imgH="3460090" progId="Visio.Drawing.11">
                  <p:embed/>
                </p:oleObj>
              </mc:Choice>
              <mc:Fallback>
                <p:oleObj name="Visio" r:id="rId3" imgW="6546723" imgH="34600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1" y="1124744"/>
                        <a:ext cx="8854341" cy="468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4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/>
              <a:t>Матрица </a:t>
            </a:r>
            <a:r>
              <a:rPr lang="ru-RU" dirty="0" smtClean="0"/>
              <a:t>сравнений. Методы.</a:t>
            </a:r>
            <a:endParaRPr lang="ru-R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763237"/>
              </p:ext>
            </p:extLst>
          </p:nvPr>
        </p:nvGraphicFramePr>
        <p:xfrm>
          <a:off x="539555" y="1052516"/>
          <a:ext cx="8147244" cy="5184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892"/>
                <a:gridCol w="1163892"/>
                <a:gridCol w="1163892"/>
                <a:gridCol w="1163892"/>
                <a:gridCol w="1163892"/>
                <a:gridCol w="1163892"/>
                <a:gridCol w="1163892"/>
              </a:tblGrid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Метод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1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2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3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4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5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6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1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0,601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0,586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1,016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1,220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1,194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2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1,664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0,975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1,691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2,030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1,987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3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1,706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1,025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1,734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2,081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2,038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4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0,984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0,591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0,577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1,200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1,175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5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0,820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0,493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0,480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0,833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0,979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6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0,837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0,503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0,491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0,851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1,021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3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ru-RU" sz="2800" dirty="0" smtClean="0"/>
              <a:t>Нормализованная матрица сравнений. Методы.</a:t>
            </a:r>
            <a:endParaRPr lang="ru-RU" sz="2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36105"/>
              </p:ext>
            </p:extLst>
          </p:nvPr>
        </p:nvGraphicFramePr>
        <p:xfrm>
          <a:off x="539555" y="1052516"/>
          <a:ext cx="8147248" cy="5184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406"/>
                <a:gridCol w="1018406"/>
                <a:gridCol w="1018406"/>
                <a:gridCol w="1018406"/>
                <a:gridCol w="1018406"/>
                <a:gridCol w="1018406"/>
                <a:gridCol w="1018406"/>
                <a:gridCol w="1018406"/>
              </a:tblGrid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Метод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1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2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3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4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5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6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dirty="0" smtClean="0">
                          <a:latin typeface="Calibri"/>
                        </a:rPr>
                        <a:t>Σ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1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0,142633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0,142654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0,142614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0,142657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0,142601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0,855755</a:t>
                      </a: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2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0,237341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0,237361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0,237284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0,237333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0,237371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0,23731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1,424001</a:t>
                      </a: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3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0,243332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0,243295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0,243368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0,243368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0,243335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0,243401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1,460099</a:t>
                      </a: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4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0,140351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0,140423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0,140351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0,140318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0,140332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0,842055</a:t>
                      </a: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5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0,116959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0,117019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0,116817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0,116912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0,116932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0,116923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0,701562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6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0,119384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0,119392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0,119494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0,119439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0,119387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0,119432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0,716527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1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779</Words>
  <Application>Microsoft Office PowerPoint</Application>
  <PresentationFormat>On-screen Show (4:3)</PresentationFormat>
  <Paragraphs>238</Paragraphs>
  <Slides>26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Microsoft Visio Drawing</vt:lpstr>
      <vt:lpstr>Использование алгоритмов принятия решений для восстановления поврежденных изображений</vt:lpstr>
      <vt:lpstr>PowerPoint Presentation</vt:lpstr>
      <vt:lpstr>Методика восстановления. </vt:lpstr>
      <vt:lpstr>Методы восстановления.</vt:lpstr>
      <vt:lpstr>Заполнение матрицы сравнений</vt:lpstr>
      <vt:lpstr>Критерии.</vt:lpstr>
      <vt:lpstr>Алгоритм принятия решений</vt:lpstr>
      <vt:lpstr>Матрица сравнений. Методы.</vt:lpstr>
      <vt:lpstr>Нормализованная матрица сравнений. Методы.</vt:lpstr>
      <vt:lpstr>Пример работы. Lena.</vt:lpstr>
      <vt:lpstr>Пример работы. Lena.</vt:lpstr>
      <vt:lpstr>Пример работы. Lena.</vt:lpstr>
      <vt:lpstr>Пример работы. GoldHill.</vt:lpstr>
      <vt:lpstr>Пример работы. GoldHill.</vt:lpstr>
      <vt:lpstr>Пример работы. GoldHill.</vt:lpstr>
      <vt:lpstr>Метрики сравнения изображений</vt:lpstr>
      <vt:lpstr>PowerPoint Presentation</vt:lpstr>
      <vt:lpstr>Поиск битых пикселей.</vt:lpstr>
      <vt:lpstr>Пример работы. Lena.</vt:lpstr>
      <vt:lpstr>Пример работы. Lena.</vt:lpstr>
      <vt:lpstr>Пример работы. Lena.</vt:lpstr>
      <vt:lpstr>Процентное улучшение изображения</vt:lpstr>
      <vt:lpstr>PowerPoint Presentation</vt:lpstr>
      <vt:lpstr>PowerPoint Presentation</vt:lpstr>
      <vt:lpstr>Заключение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Восстановление изображений с помощью теории игр и принятия решений</dc:title>
  <dc:creator>Sergey Seliverstov</dc:creator>
  <cp:lastModifiedBy>Sergey Seliverstov</cp:lastModifiedBy>
  <cp:revision>48</cp:revision>
  <dcterms:created xsi:type="dcterms:W3CDTF">2014-03-05T04:43:07Z</dcterms:created>
  <dcterms:modified xsi:type="dcterms:W3CDTF">2014-03-06T22:28:16Z</dcterms:modified>
</cp:coreProperties>
</file>